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4" r:id="rId19"/>
    <p:sldId id="273" r:id="rId20"/>
    <p:sldId id="276" r:id="rId21"/>
    <p:sldId id="277" r:id="rId22"/>
    <p:sldId id="279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0642F6-0F29-4EC1-A237-47F9F446874F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74CFC5DE-FC68-41DA-BC39-43EB7A19BCDF}" type="pres">
      <dgm:prSet presAssocID="{9E0642F6-0F29-4EC1-A237-47F9F446874F}" presName="diagram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0872125D-F04F-4B92-B517-BE274121D77C}" type="presOf" srcId="{9E0642F6-0F29-4EC1-A237-47F9F446874F}" destId="{74CFC5DE-FC68-41DA-BC39-43EB7A19BCDF}" srcOrd="0" destOrd="0" presId="urn:microsoft.com/office/officeart/2005/8/layout/b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Στρογγυλεμένο ορθογώνιο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- Στρογγυλεμένο ορθογώνιο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- Τίτλος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0" name="19 - Υπότιτλος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19" name="1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11" name="10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Στρογγυλεμένο ορθογώνιο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- Στρογγυλεμένο ορθογώνιο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Στρογγυλεμένο ορθογώνιο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Στρογγυλεμένο ορθογώνιο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- Στρογγύλεμα μίας γωνίας ορθογωνίου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Στρογγυλεμένο ορθογώνιο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Στρογγυλεμένο ορθογώνιο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- Θέση τίτλου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25" name="24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22/1/2020</a:t>
            </a:fld>
            <a:endParaRPr lang="el-GR"/>
          </a:p>
        </p:txBody>
      </p:sp>
      <p:sp>
        <p:nvSpPr>
          <p:cNvPr id="18" name="17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357299"/>
            <a:ext cx="7772400" cy="2243152"/>
          </a:xfrm>
        </p:spPr>
        <p:txBody>
          <a:bodyPr>
            <a:normAutofit fontScale="90000"/>
          </a:bodyPr>
          <a:lstStyle/>
          <a:p>
            <a:r>
              <a:rPr lang="el-GR" sz="27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«Η Αξία των υγροτόπων &amp; </a:t>
            </a:r>
            <a:br>
              <a:rPr lang="el-GR" sz="27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l-GR" sz="27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Η Σημασία της προσέγγισής τους στο πλαίσιο της Περιβαλλοντικής Εκπαίδευσης </a:t>
            </a:r>
            <a:r>
              <a:rPr lang="el-G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l-GR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l-GR" sz="27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για την </a:t>
            </a:r>
            <a:r>
              <a:rPr lang="el-GR" sz="2700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αειφορία</a:t>
            </a:r>
            <a:r>
              <a:rPr lang="el-GR" sz="27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»</a:t>
            </a:r>
            <a:r>
              <a:rPr lang="el-GR" sz="27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l-GR" sz="2700" dirty="0" smtClean="0"/>
              <a:t/>
            </a:r>
            <a:br>
              <a:rPr lang="el-GR" sz="2700" dirty="0" smtClean="0"/>
            </a:br>
            <a:endParaRPr lang="el-GR" sz="2700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928662" y="4000504"/>
            <a:ext cx="7772400" cy="914400"/>
          </a:xfrm>
        </p:spPr>
        <p:txBody>
          <a:bodyPr>
            <a:normAutofit/>
          </a:bodyPr>
          <a:lstStyle/>
          <a:p>
            <a:r>
              <a:rPr lang="el-GR" sz="1800" b="1" dirty="0" smtClean="0"/>
              <a:t>Ευαγγελία Αγγελίδου και Ελένη Κρητικού </a:t>
            </a:r>
          </a:p>
          <a:p>
            <a:r>
              <a:rPr lang="el-GR" sz="1800" b="1" dirty="0" smtClean="0"/>
              <a:t>Υπεύθυνες ΠΕ ΔΔΕ Ανατ. Αττικής</a:t>
            </a:r>
            <a:endParaRPr lang="el-GR" sz="1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385762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el-GR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378 </a:t>
            </a:r>
            <a:r>
              <a:rPr lang="el-GR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Υγρότοποι</a:t>
            </a:r>
            <a:r>
              <a:rPr lang="en-US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</a:br>
            <a:r>
              <a:rPr lang="el-GR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καλύπτουν 2 εκατομμύρια </a:t>
            </a:r>
            <a:r>
              <a:rPr lang="el-GR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στρέμματα</a:t>
            </a:r>
            <a:r>
              <a:rPr lang="en-US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n-US" sz="27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</a:br>
            <a:r>
              <a:rPr lang="el-GR" sz="22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el-GR" sz="22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</a:br>
            <a:r>
              <a:rPr lang="el-GR" sz="2200" b="0" dirty="0" smtClean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βρίσκεται σε πλεονεκτική θέση στη διαθεσιμότητα γλυκού νερού, συγκριτικά με άλλες Μεσογειακές χώρες </a:t>
            </a:r>
            <a:r>
              <a:rPr lang="el-GR" sz="2200" b="0" dirty="0" smtClean="0">
                <a:solidFill>
                  <a:schemeClr val="accent2"/>
                </a:solidFill>
                <a:cs typeface="Arial" pitchFamily="34" charset="0"/>
              </a:rPr>
              <a:t/>
            </a:r>
            <a:br>
              <a:rPr lang="el-GR" sz="2200" b="0" dirty="0" smtClean="0">
                <a:solidFill>
                  <a:schemeClr val="accent2"/>
                </a:solidFill>
                <a:cs typeface="Arial" pitchFamily="34" charset="0"/>
              </a:rPr>
            </a:br>
            <a:r>
              <a:rPr lang="el-GR" sz="2200" b="0" dirty="0" smtClean="0"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l-GR" sz="1800" b="0" dirty="0" smtClean="0">
                <a:cs typeface="Arial" pitchFamily="34" charset="0"/>
              </a:rPr>
              <a:t>(</a:t>
            </a:r>
            <a:r>
              <a:rPr lang="el-GR" sz="1800" b="0" dirty="0" smtClean="0">
                <a:cs typeface="Arial" pitchFamily="34" charset="0"/>
              </a:rPr>
              <a:t>απογραφή 1993, Ελληνικό Κέντρο Βιοτόπων-υγροτόπων </a:t>
            </a:r>
            <a:r>
              <a:rPr lang="el-GR" sz="1800" b="0" dirty="0" smtClean="0"/>
              <a:t>και ΥΠΕΧΩΔΕ) </a:t>
            </a:r>
            <a:r>
              <a:rPr lang="el-GR" sz="2000" b="0" dirty="0" smtClean="0"/>
              <a:t/>
            </a:r>
            <a:br>
              <a:rPr lang="el-GR" sz="2000" b="0" dirty="0" smtClean="0"/>
            </a:br>
            <a:endParaRPr lang="el-GR" sz="2000" b="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71472" y="642918"/>
            <a:ext cx="8183880" cy="13984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</a:rPr>
              <a:t>Η Ελλάδα μία χώρα πλούσια σε </a:t>
            </a: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</a:rPr>
              <a:t>υγροτόπους</a:t>
            </a:r>
            <a:endParaRPr lang="el-GR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1071538" y="1928802"/>
            <a:ext cx="5140332" cy="3606800"/>
          </a:xfrm>
          <a:prstGeom prst="wedgeRoundRectCallout">
            <a:avLst>
              <a:gd name="adj1" fmla="val 100955"/>
              <a:gd name="adj2" fmla="val -39823"/>
              <a:gd name="adj3" fmla="val 16667"/>
            </a:avLst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l-GR" sz="1800" b="1" dirty="0">
                <a:solidFill>
                  <a:schemeClr val="accent2">
                    <a:lumMod val="75000"/>
                  </a:schemeClr>
                </a:solidFill>
              </a:rPr>
              <a:t>Μια Παλιά Κυρίαρχη αντίληψη για τους υγροτόπους</a:t>
            </a:r>
            <a:r>
              <a:rPr lang="el-GR" sz="24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l-G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el-G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l-GR" sz="2400" b="1" dirty="0">
                <a:solidFill>
                  <a:schemeClr val="accent2">
                    <a:lumMod val="75000"/>
                  </a:schemeClr>
                </a:solidFill>
              </a:rPr>
              <a:t>υγρότοποι = άχρηστοι τόποι με κουνούπια </a:t>
            </a:r>
          </a:p>
          <a:p>
            <a:pPr algn="ctr"/>
            <a:r>
              <a:rPr lang="el-GR" sz="2400" b="1" dirty="0">
                <a:solidFill>
                  <a:schemeClr val="accent2">
                    <a:lumMod val="75000"/>
                  </a:schemeClr>
                </a:solidFill>
              </a:rPr>
              <a:t>&amp; εστίες μόλυνσης </a:t>
            </a:r>
          </a:p>
          <a:p>
            <a:endParaRPr lang="el-G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l-GR" sz="2400" b="1" dirty="0">
              <a:solidFill>
                <a:srgbClr val="FF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612764"/>
          </a:xfrm>
        </p:spPr>
        <p:txBody>
          <a:bodyPr/>
          <a:lstStyle/>
          <a:p>
            <a:pPr algn="ctr">
              <a:buNone/>
            </a:pPr>
            <a:r>
              <a:rPr lang="el-GR" b="1" dirty="0" smtClean="0">
                <a:solidFill>
                  <a:schemeClr val="accent3">
                    <a:lumMod val="75000"/>
                  </a:schemeClr>
                </a:solidFill>
              </a:rPr>
              <a:t>Υγρότοπος - ένας παρεξηγημένος τόπος</a:t>
            </a:r>
            <a:endParaRPr lang="el-GR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5143512"/>
            <a:ext cx="8183880" cy="1051560"/>
          </a:xfrm>
        </p:spPr>
        <p:txBody>
          <a:bodyPr>
            <a:normAutofit fontScale="90000"/>
          </a:bodyPr>
          <a:lstStyle/>
          <a:p>
            <a:pPr algn="r"/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αποξήρανση </a:t>
            </a: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υγροτόπων</a:t>
            </a:r>
            <a:b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</a:b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/>
            </a:r>
            <a:b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</a:br>
            <a:r>
              <a:rPr lang="el-GR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Αγουλινίτσα</a:t>
            </a: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, Κάρλα, </a:t>
            </a:r>
            <a:r>
              <a:rPr lang="el-GR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Κωπαίδα</a:t>
            </a: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, </a:t>
            </a:r>
            <a:r>
              <a:rPr lang="el-GR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Λεσίνι</a:t>
            </a: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, </a:t>
            </a: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Γρεβενά </a:t>
            </a:r>
            <a:b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</a:br>
            <a: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/>
            </a:r>
            <a:br>
              <a:rPr lang="el-GR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42910" y="642918"/>
            <a:ext cx="8183880" cy="17556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Αυτή η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επικρατούσα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κοινωνική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αντίληψη,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οδήγησε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στις μεγάλες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αποξηράνσεις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του </a:t>
            </a:r>
            <a:r>
              <a:rPr lang="el-GR" sz="2400" b="1" dirty="0" smtClean="0">
                <a:solidFill>
                  <a:schemeClr val="accent3">
                    <a:lumMod val="75000"/>
                  </a:schemeClr>
                </a:solidFill>
              </a:rPr>
              <a:t>παρελθόντος</a:t>
            </a:r>
            <a:endParaRPr lang="el-GR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el-GR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el-GR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el-GR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2214554"/>
            <a:ext cx="8183880" cy="3534734"/>
          </a:xfrm>
        </p:spPr>
        <p:txBody>
          <a:bodyPr>
            <a:normAutofit/>
          </a:bodyPr>
          <a:lstStyle/>
          <a:p>
            <a:pPr algn="ctr"/>
            <a:r>
              <a:rPr lang="el-GR" sz="2800" dirty="0" smtClean="0">
                <a:solidFill>
                  <a:srgbClr val="FF6600"/>
                </a:solidFill>
              </a:rPr>
              <a:t>πολύπλοκα </a:t>
            </a:r>
            <a:r>
              <a:rPr lang="el-GR" sz="2800" dirty="0" smtClean="0">
                <a:solidFill>
                  <a:srgbClr val="FF6600"/>
                </a:solidFill>
              </a:rPr>
              <a:t>συστήματα</a:t>
            </a:r>
            <a:r>
              <a:rPr lang="el-GR" sz="2800" dirty="0" smtClean="0"/>
              <a:t> </a:t>
            </a:r>
            <a:r>
              <a:rPr lang="el-GR" sz="2800" dirty="0" smtClean="0">
                <a:solidFill>
                  <a:srgbClr val="FF6600"/>
                </a:solidFill>
              </a:rPr>
              <a:t>που χαρακτηρίζονται</a:t>
            </a:r>
            <a:r>
              <a:rPr lang="el-GR" sz="2800" dirty="0" smtClean="0"/>
              <a:t> </a:t>
            </a:r>
            <a:r>
              <a:rPr lang="el-GR" sz="2800" dirty="0" smtClean="0">
                <a:solidFill>
                  <a:srgbClr val="FF6600"/>
                </a:solidFill>
              </a:rPr>
              <a:t>από …</a:t>
            </a:r>
            <a:r>
              <a:rPr lang="el-GR" sz="2800" dirty="0" smtClean="0"/>
              <a:t/>
            </a:r>
            <a:br>
              <a:rPr lang="el-GR" sz="2800" dirty="0" smtClean="0"/>
            </a:br>
            <a:r>
              <a:rPr lang="el-GR" sz="2800" dirty="0" smtClean="0">
                <a:solidFill>
                  <a:srgbClr val="48A7AE"/>
                </a:solidFill>
              </a:rPr>
              <a:t/>
            </a:r>
            <a:br>
              <a:rPr lang="el-GR" sz="2800" dirty="0" smtClean="0">
                <a:solidFill>
                  <a:srgbClr val="48A7AE"/>
                </a:solidFill>
              </a:rPr>
            </a:br>
            <a:r>
              <a:rPr lang="el-GR" sz="2800" dirty="0" smtClean="0">
                <a:solidFill>
                  <a:srgbClr val="48A7AE"/>
                </a:solidFill>
              </a:rPr>
              <a:t>-Υδρολογική </a:t>
            </a:r>
            <a:r>
              <a:rPr lang="el-GR" sz="2800" dirty="0" smtClean="0">
                <a:solidFill>
                  <a:srgbClr val="48A7AE"/>
                </a:solidFill>
              </a:rPr>
              <a:t>κατάσταση</a:t>
            </a:r>
            <a:r>
              <a:rPr lang="el-GR" sz="2800" dirty="0" smtClean="0"/>
              <a:t/>
            </a:r>
            <a:br>
              <a:rPr lang="el-GR" sz="2800" dirty="0" smtClean="0"/>
            </a:br>
            <a:r>
              <a:rPr lang="el-GR" sz="2800" dirty="0" smtClean="0"/>
              <a:t>-</a:t>
            </a:r>
            <a:r>
              <a:rPr lang="el-GR" sz="2800" dirty="0" smtClean="0">
                <a:solidFill>
                  <a:srgbClr val="CC6600"/>
                </a:solidFill>
              </a:rPr>
              <a:t>Τύπο </a:t>
            </a:r>
            <a:r>
              <a:rPr lang="el-GR" sz="2800" dirty="0" smtClean="0">
                <a:solidFill>
                  <a:srgbClr val="CC6600"/>
                </a:solidFill>
              </a:rPr>
              <a:t>εδάφους</a:t>
            </a:r>
            <a:r>
              <a:rPr lang="el-GR" sz="2800" dirty="0" smtClean="0"/>
              <a:t/>
            </a:r>
            <a:br>
              <a:rPr lang="el-GR" sz="2800" dirty="0" smtClean="0"/>
            </a:br>
            <a:r>
              <a:rPr lang="el-GR" sz="2800" dirty="0" smtClean="0"/>
              <a:t>-</a:t>
            </a:r>
            <a:r>
              <a:rPr lang="el-GR" sz="2800" dirty="0" smtClean="0">
                <a:solidFill>
                  <a:srgbClr val="33CC33"/>
                </a:solidFill>
              </a:rPr>
              <a:t>Τύπο </a:t>
            </a:r>
            <a:r>
              <a:rPr lang="el-GR" sz="2800" dirty="0" smtClean="0">
                <a:solidFill>
                  <a:srgbClr val="33CC33"/>
                </a:solidFill>
              </a:rPr>
              <a:t>Βλάστησης</a:t>
            </a:r>
            <a:r>
              <a:rPr lang="el-GR" sz="2800" dirty="0" smtClean="0"/>
              <a:t/>
            </a:r>
            <a:br>
              <a:rPr lang="el-GR" sz="2800" dirty="0" smtClean="0"/>
            </a:br>
            <a:endParaRPr lang="el-GR" sz="28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0"/>
            <a:ext cx="8183880" cy="17144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 algn="ctr">
              <a:buNone/>
            </a:pPr>
            <a:r>
              <a:rPr lang="el-GR" sz="3500" b="1" dirty="0" smtClean="0">
                <a:solidFill>
                  <a:schemeClr val="accent3">
                    <a:lumMod val="75000"/>
                  </a:schemeClr>
                </a:solidFill>
              </a:rPr>
              <a:t>Χαρακτηριστικά </a:t>
            </a:r>
            <a:r>
              <a:rPr lang="el-GR" sz="3500" b="1" dirty="0" smtClean="0">
                <a:solidFill>
                  <a:schemeClr val="accent3">
                    <a:lumMod val="75000"/>
                  </a:schemeClr>
                </a:solidFill>
              </a:rPr>
              <a:t>των υγροτόπων</a:t>
            </a:r>
            <a:br>
              <a:rPr lang="el-GR" sz="35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l-GR" sz="3500" b="1" i="1" dirty="0" smtClean="0">
                <a:solidFill>
                  <a:srgbClr val="FF6600"/>
                </a:solidFill>
              </a:rPr>
              <a:t> </a:t>
            </a:r>
            <a:endParaRPr lang="el-GR" sz="3500" b="1" i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  <a:t>Τύποι </a:t>
            </a:r>
            <a: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  <a:t>υγροτόπων</a:t>
            </a:r>
            <a:br>
              <a:rPr lang="el-GR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785926"/>
            <a:ext cx="8183880" cy="47149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Δέλτα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Έλη</a:t>
            </a:r>
            <a:endParaRPr lang="el-GR" sz="3200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Λίμνες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Λιμνοθάλασσες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Πηγές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Εκβολές ποταμών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Τεχνητές λίμνες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l-GR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Ποταμοί</a:t>
            </a:r>
          </a:p>
          <a:p>
            <a:pPr algn="ctr"/>
            <a:endParaRPr lang="el-GR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el-GR" sz="8000" dirty="0" smtClean="0"/>
              <a:t/>
            </a:r>
            <a:br>
              <a:rPr lang="el-GR" sz="8000" dirty="0" smtClean="0"/>
            </a:br>
            <a:r>
              <a:rPr lang="el-GR" sz="8000" dirty="0" smtClean="0"/>
              <a:t/>
            </a:r>
            <a:br>
              <a:rPr lang="el-GR" sz="8000" dirty="0" smtClean="0"/>
            </a:br>
            <a:r>
              <a:rPr lang="el-GR" dirty="0" smtClean="0">
                <a:solidFill>
                  <a:srgbClr val="002060"/>
                </a:solidFill>
              </a:rPr>
              <a:t>Οι </a:t>
            </a:r>
            <a:r>
              <a:rPr lang="el-GR" dirty="0" smtClean="0">
                <a:solidFill>
                  <a:srgbClr val="002060"/>
                </a:solidFill>
              </a:rPr>
              <a:t>υγρότοποι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Μπορεί να είναι …</a:t>
            </a:r>
            <a:br>
              <a:rPr lang="el-GR" dirty="0" smtClean="0">
                <a:solidFill>
                  <a:srgbClr val="002060"/>
                </a:solidFill>
              </a:rPr>
            </a:br>
            <a:endParaRPr lang="el-GR" dirty="0">
              <a:solidFill>
                <a:srgbClr val="002060"/>
              </a:solidFill>
            </a:endParaRP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28625" y="2071688"/>
          <a:ext cx="8183563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- Έλλειψη"/>
          <p:cNvSpPr/>
          <p:nvPr/>
        </p:nvSpPr>
        <p:spPr>
          <a:xfrm>
            <a:off x="1000100" y="2928934"/>
            <a:ext cx="2143140" cy="785818"/>
          </a:xfrm>
          <a:prstGeom prst="ellipse">
            <a:avLst/>
          </a:prstGeom>
          <a:solidFill>
            <a:schemeClr val="accent3">
              <a:lumMod val="75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l-GR" b="1" dirty="0" smtClean="0"/>
              <a:t>Φυσικοί</a:t>
            </a:r>
            <a:endParaRPr lang="el-GR" b="1" dirty="0"/>
          </a:p>
        </p:txBody>
      </p:sp>
      <p:sp>
        <p:nvSpPr>
          <p:cNvPr id="8" name="7 - Έλλειψη"/>
          <p:cNvSpPr/>
          <p:nvPr/>
        </p:nvSpPr>
        <p:spPr>
          <a:xfrm>
            <a:off x="3143240" y="4572008"/>
            <a:ext cx="2500330" cy="785818"/>
          </a:xfrm>
          <a:prstGeom prst="ellipse">
            <a:avLst/>
          </a:prstGeom>
          <a:solidFill>
            <a:schemeClr val="accent3">
              <a:lumMod val="75000"/>
              <a:alpha val="7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l-GR" b="1" dirty="0" smtClean="0"/>
              <a:t>Τεχνητοί</a:t>
            </a:r>
            <a:endParaRPr lang="el-GR" b="1" dirty="0"/>
          </a:p>
        </p:txBody>
      </p:sp>
      <p:sp>
        <p:nvSpPr>
          <p:cNvPr id="9" name="8 - Έλλειψη"/>
          <p:cNvSpPr/>
          <p:nvPr/>
        </p:nvSpPr>
        <p:spPr>
          <a:xfrm>
            <a:off x="5143504" y="3286124"/>
            <a:ext cx="3000396" cy="785818"/>
          </a:xfrm>
          <a:prstGeom prst="ellipse">
            <a:avLst/>
          </a:prstGeom>
          <a:solidFill>
            <a:schemeClr val="accent3">
              <a:lumMod val="75000"/>
              <a:alpha val="7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l-GR" b="1" dirty="0" err="1" smtClean="0"/>
              <a:t>Ημιτεχνητοί</a:t>
            </a:r>
            <a:endParaRPr lang="el-GR" b="1" dirty="0"/>
          </a:p>
        </p:txBody>
      </p:sp>
      <p:cxnSp>
        <p:nvCxnSpPr>
          <p:cNvPr id="11" name="10 - Ευθύγραμμο βέλος σύνδεσης"/>
          <p:cNvCxnSpPr>
            <a:endCxn id="7" idx="7"/>
          </p:cNvCxnSpPr>
          <p:nvPr/>
        </p:nvCxnSpPr>
        <p:spPr>
          <a:xfrm rot="10800000" flipV="1">
            <a:off x="2829384" y="2000240"/>
            <a:ext cx="1671180" cy="104377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ύγραμμο βέλος σύνδεσης"/>
          <p:cNvCxnSpPr>
            <a:endCxn id="8" idx="0"/>
          </p:cNvCxnSpPr>
          <p:nvPr/>
        </p:nvCxnSpPr>
        <p:spPr>
          <a:xfrm rot="5400000">
            <a:off x="3125383" y="3268265"/>
            <a:ext cx="2571766" cy="35721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- Ευθύγραμμο βέλος σύνδεσης"/>
          <p:cNvCxnSpPr/>
          <p:nvPr/>
        </p:nvCxnSpPr>
        <p:spPr>
          <a:xfrm>
            <a:off x="4429124" y="2000240"/>
            <a:ext cx="2286016" cy="1214446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 </a:t>
            </a:r>
            <a:endParaRPr lang="el-GR" dirty="0"/>
          </a:p>
        </p:txBody>
      </p:sp>
      <p:sp useBgFill="1">
        <p:nvSpPr>
          <p:cNvPr id="8" name="7 - Έλλειψη"/>
          <p:cNvSpPr/>
          <p:nvPr/>
        </p:nvSpPr>
        <p:spPr>
          <a:xfrm>
            <a:off x="4286248" y="4214818"/>
            <a:ext cx="4214842" cy="1500198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l-GR" sz="1600" b="1" dirty="0" smtClean="0">
                <a:solidFill>
                  <a:srgbClr val="002060"/>
                </a:solidFill>
              </a:rPr>
              <a:t>Υδρευτική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b="1" dirty="0" smtClean="0">
                <a:solidFill>
                  <a:srgbClr val="002060"/>
                </a:solidFill>
              </a:rPr>
              <a:t>Αρδευτική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b="1" dirty="0" smtClean="0">
                <a:solidFill>
                  <a:srgbClr val="002060"/>
                </a:solidFill>
              </a:rPr>
              <a:t>Αντιπλημμυρική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b="1" dirty="0" smtClean="0">
                <a:solidFill>
                  <a:srgbClr val="002060"/>
                </a:solidFill>
              </a:rPr>
              <a:t>Βελτιωτική </a:t>
            </a:r>
            <a:r>
              <a:rPr lang="el-GR" sz="1600" b="1" dirty="0" smtClean="0">
                <a:solidFill>
                  <a:srgbClr val="002060"/>
                </a:solidFill>
              </a:rPr>
              <a:t>της ποιότητας νερών</a:t>
            </a:r>
            <a:endParaRPr lang="el-GR" sz="1600" b="1" dirty="0">
              <a:solidFill>
                <a:srgbClr val="002060"/>
              </a:solidFill>
            </a:endParaRPr>
          </a:p>
        </p:txBody>
      </p:sp>
      <p:sp useBgFill="1">
        <p:nvSpPr>
          <p:cNvPr id="12" name="11 - Έλλειψη"/>
          <p:cNvSpPr/>
          <p:nvPr/>
        </p:nvSpPr>
        <p:spPr>
          <a:xfrm>
            <a:off x="1357290" y="5143512"/>
            <a:ext cx="2928958" cy="785818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>
                <a:solidFill>
                  <a:srgbClr val="002060"/>
                </a:solidFill>
              </a:rPr>
              <a:t>Επιστημονική -εκπαιδευτική</a:t>
            </a:r>
            <a:endParaRPr lang="el-GR" sz="1600" b="1" dirty="0">
              <a:solidFill>
                <a:srgbClr val="002060"/>
              </a:solidFill>
            </a:endParaRPr>
          </a:p>
        </p:txBody>
      </p:sp>
      <p:sp useBgFill="1">
        <p:nvSpPr>
          <p:cNvPr id="13" name="12 - Έλλειψη"/>
          <p:cNvSpPr/>
          <p:nvPr/>
        </p:nvSpPr>
        <p:spPr>
          <a:xfrm>
            <a:off x="1214414" y="642918"/>
            <a:ext cx="5715040" cy="857256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b="1" dirty="0" smtClean="0">
              <a:solidFill>
                <a:srgbClr val="002060"/>
              </a:solidFill>
            </a:endParaRPr>
          </a:p>
          <a:p>
            <a:pPr algn="ctr"/>
            <a:r>
              <a:rPr lang="el-GR" sz="2400" b="1" dirty="0" smtClean="0">
                <a:solidFill>
                  <a:srgbClr val="002060"/>
                </a:solidFill>
              </a:rPr>
              <a:t>Αξίες Υγροτόπων</a:t>
            </a:r>
            <a:r>
              <a:rPr lang="el-GR" sz="2400" b="1" dirty="0" smtClean="0">
                <a:solidFill>
                  <a:srgbClr val="002060"/>
                </a:solidFill>
              </a:rPr>
              <a:t/>
            </a:r>
            <a:br>
              <a:rPr lang="el-GR" sz="2400" b="1" dirty="0" smtClean="0">
                <a:solidFill>
                  <a:srgbClr val="002060"/>
                </a:solidFill>
              </a:rPr>
            </a:br>
            <a:endParaRPr lang="el-GR" sz="2400" b="1" dirty="0" smtClean="0">
              <a:solidFill>
                <a:srgbClr val="002060"/>
              </a:solidFill>
            </a:endParaRPr>
          </a:p>
        </p:txBody>
      </p:sp>
      <p:cxnSp>
        <p:nvCxnSpPr>
          <p:cNvPr id="14" name="13 - Ευθύγραμμο βέλος σύνδεσης"/>
          <p:cNvCxnSpPr>
            <a:stCxn id="13" idx="4"/>
          </p:cNvCxnSpPr>
          <p:nvPr/>
        </p:nvCxnSpPr>
        <p:spPr>
          <a:xfrm rot="5400000">
            <a:off x="2750330" y="1035828"/>
            <a:ext cx="857258" cy="178595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- Ευθύγραμμο βέλος σύνδεσης"/>
          <p:cNvCxnSpPr>
            <a:stCxn id="13" idx="4"/>
          </p:cNvCxnSpPr>
          <p:nvPr/>
        </p:nvCxnSpPr>
        <p:spPr>
          <a:xfrm rot="5400000">
            <a:off x="1678760" y="1678770"/>
            <a:ext cx="2571770" cy="221457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- Ευθύγραμμο βέλος σύνδεσης"/>
          <p:cNvCxnSpPr>
            <a:stCxn id="13" idx="4"/>
            <a:endCxn id="8" idx="0"/>
          </p:cNvCxnSpPr>
          <p:nvPr/>
        </p:nvCxnSpPr>
        <p:spPr>
          <a:xfrm rot="16200000" flipH="1">
            <a:off x="3875479" y="1696628"/>
            <a:ext cx="2714644" cy="2321735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" name="8 - Έλλειψη"/>
          <p:cNvSpPr/>
          <p:nvPr/>
        </p:nvSpPr>
        <p:spPr>
          <a:xfrm>
            <a:off x="357158" y="2357430"/>
            <a:ext cx="3929058" cy="1490674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rgbClr val="002060"/>
                </a:solidFill>
              </a:rPr>
              <a:t>Βιολογική </a:t>
            </a:r>
          </a:p>
          <a:p>
            <a:pPr algn="ctr"/>
            <a:r>
              <a:rPr lang="el-GR" sz="1600" dirty="0" smtClean="0">
                <a:solidFill>
                  <a:srgbClr val="002060"/>
                </a:solidFill>
              </a:rPr>
              <a:t>Στηρίζουν 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dirty="0" smtClean="0">
                <a:solidFill>
                  <a:srgbClr val="002060"/>
                </a:solidFill>
              </a:rPr>
              <a:t>γενετική </a:t>
            </a:r>
            <a:r>
              <a:rPr lang="el-GR" sz="1600" dirty="0" smtClean="0">
                <a:solidFill>
                  <a:srgbClr val="002060"/>
                </a:solidFill>
              </a:rPr>
              <a:t>ποικιλότητα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dirty="0" smtClean="0">
                <a:solidFill>
                  <a:srgbClr val="002060"/>
                </a:solidFill>
              </a:rPr>
              <a:t>Ποικιλότητα </a:t>
            </a:r>
            <a:r>
              <a:rPr lang="el-GR" sz="1600" dirty="0" err="1" smtClean="0">
                <a:solidFill>
                  <a:srgbClr val="002060"/>
                </a:solidFill>
              </a:rPr>
              <a:t>ειδιών</a:t>
            </a:r>
            <a:endParaRPr lang="el-GR" sz="1600" dirty="0" smtClean="0">
              <a:solidFill>
                <a:srgbClr val="002060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el-GR" sz="1600" dirty="0" smtClean="0">
                <a:solidFill>
                  <a:srgbClr val="002060"/>
                </a:solidFill>
              </a:rPr>
              <a:t>Οικολογική </a:t>
            </a:r>
            <a:r>
              <a:rPr lang="el-GR" sz="1600" dirty="0" smtClean="0">
                <a:solidFill>
                  <a:srgbClr val="002060"/>
                </a:solidFill>
              </a:rPr>
              <a:t>ποικιλότητα</a:t>
            </a:r>
          </a:p>
          <a:p>
            <a:pPr algn="ctr"/>
            <a:endParaRPr lang="el-GR" sz="1600" dirty="0">
              <a:solidFill>
                <a:srgbClr val="002060"/>
              </a:solidFill>
            </a:endParaRPr>
          </a:p>
        </p:txBody>
      </p:sp>
      <p:cxnSp>
        <p:nvCxnSpPr>
          <p:cNvPr id="28" name="27 - Ευθύγραμμο βέλος σύνδεσης"/>
          <p:cNvCxnSpPr>
            <a:stCxn id="13" idx="4"/>
            <a:endCxn id="12" idx="0"/>
          </p:cNvCxnSpPr>
          <p:nvPr/>
        </p:nvCxnSpPr>
        <p:spPr>
          <a:xfrm rot="5400000">
            <a:off x="1625183" y="2696761"/>
            <a:ext cx="3643338" cy="1250165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- Ευθύγραμμο βέλος σύνδεσης"/>
          <p:cNvCxnSpPr>
            <a:stCxn id="13" idx="4"/>
            <a:endCxn id="11" idx="0"/>
          </p:cNvCxnSpPr>
          <p:nvPr/>
        </p:nvCxnSpPr>
        <p:spPr>
          <a:xfrm rot="16200000" flipH="1">
            <a:off x="4822033" y="750075"/>
            <a:ext cx="928694" cy="2428892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9 - Έλλειψη"/>
          <p:cNvSpPr/>
          <p:nvPr/>
        </p:nvSpPr>
        <p:spPr>
          <a:xfrm>
            <a:off x="5357818" y="1643050"/>
            <a:ext cx="2214578" cy="571504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>
                <a:solidFill>
                  <a:srgbClr val="002060"/>
                </a:solidFill>
              </a:rPr>
              <a:t>πολιτιστική</a:t>
            </a:r>
            <a:endParaRPr lang="el-GR" sz="1600" b="1" dirty="0">
              <a:solidFill>
                <a:srgbClr val="002060"/>
              </a:solidFill>
            </a:endParaRPr>
          </a:p>
        </p:txBody>
      </p:sp>
      <p:sp useBgFill="1">
        <p:nvSpPr>
          <p:cNvPr id="5" name="4 - Έλλειψη"/>
          <p:cNvSpPr/>
          <p:nvPr/>
        </p:nvSpPr>
        <p:spPr>
          <a:xfrm>
            <a:off x="214282" y="4000504"/>
            <a:ext cx="3500494" cy="857256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l-GR" sz="1600" dirty="0" smtClean="0">
                <a:solidFill>
                  <a:srgbClr val="002060"/>
                </a:solidFill>
              </a:rPr>
              <a:t>Αλιευτική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dirty="0" smtClean="0">
                <a:solidFill>
                  <a:srgbClr val="002060"/>
                </a:solidFill>
              </a:rPr>
              <a:t>Κτηνοτροφική</a:t>
            </a:r>
          </a:p>
          <a:p>
            <a:pPr algn="ctr">
              <a:buFont typeface="Wingdings" pitchFamily="2" charset="2"/>
              <a:buChar char="ü"/>
            </a:pPr>
            <a:r>
              <a:rPr lang="el-GR" sz="1600" dirty="0" err="1" smtClean="0">
                <a:solidFill>
                  <a:srgbClr val="002060"/>
                </a:solidFill>
              </a:rPr>
              <a:t>θηραματική</a:t>
            </a:r>
            <a:endParaRPr lang="el-GR" sz="1600" dirty="0">
              <a:solidFill>
                <a:srgbClr val="002060"/>
              </a:solidFill>
            </a:endParaRPr>
          </a:p>
        </p:txBody>
      </p:sp>
      <p:sp useBgFill="1">
        <p:nvSpPr>
          <p:cNvPr id="38" name="37 - Έλλειψη"/>
          <p:cNvSpPr/>
          <p:nvPr/>
        </p:nvSpPr>
        <p:spPr>
          <a:xfrm>
            <a:off x="5857884" y="3429000"/>
            <a:ext cx="2571768" cy="571504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>
                <a:solidFill>
                  <a:srgbClr val="002060"/>
                </a:solidFill>
              </a:rPr>
              <a:t>Τουριστική -αναψυχής</a:t>
            </a:r>
            <a:endParaRPr lang="el-GR" sz="1600" b="1" dirty="0">
              <a:solidFill>
                <a:srgbClr val="002060"/>
              </a:solidFill>
            </a:endParaRPr>
          </a:p>
        </p:txBody>
      </p:sp>
      <p:cxnSp>
        <p:nvCxnSpPr>
          <p:cNvPr id="39" name="38 - Ευθύγραμμο βέλος σύνδεσης"/>
          <p:cNvCxnSpPr>
            <a:stCxn id="13" idx="4"/>
          </p:cNvCxnSpPr>
          <p:nvPr/>
        </p:nvCxnSpPr>
        <p:spPr>
          <a:xfrm rot="16200000" flipH="1">
            <a:off x="5250661" y="321447"/>
            <a:ext cx="142876" cy="250033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- Ευθύγραμμο βέλος σύνδεσης"/>
          <p:cNvCxnSpPr>
            <a:stCxn id="13" idx="4"/>
            <a:endCxn id="38" idx="0"/>
          </p:cNvCxnSpPr>
          <p:nvPr/>
        </p:nvCxnSpPr>
        <p:spPr>
          <a:xfrm rot="16200000" flipH="1">
            <a:off x="4643438" y="928670"/>
            <a:ext cx="1928826" cy="307183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10 - Έλλειψη"/>
          <p:cNvSpPr/>
          <p:nvPr/>
        </p:nvSpPr>
        <p:spPr>
          <a:xfrm>
            <a:off x="5214942" y="2428868"/>
            <a:ext cx="2571768" cy="571504"/>
          </a:xfrm>
          <a:prstGeom prst="ellipse">
            <a:avLst/>
          </a:prstGeom>
          <a:ln w="0">
            <a:solidFill>
              <a:schemeClr val="bg1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>
                <a:solidFill>
                  <a:srgbClr val="002060"/>
                </a:solidFill>
              </a:rPr>
              <a:t>κλιματική</a:t>
            </a:r>
            <a:endParaRPr lang="el-GR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714356"/>
            <a:ext cx="8183880" cy="1051560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002060"/>
                </a:solidFill>
              </a:rPr>
              <a:t>Αξίες υγροτόπων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71472" y="2000240"/>
            <a:ext cx="8255318" cy="4187952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Υγρότοπος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l-GR" sz="5400" dirty="0" smtClean="0">
                <a:solidFill>
                  <a:srgbClr val="002060"/>
                </a:solidFill>
              </a:rPr>
              <a:t>=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l-GR" sz="2400" dirty="0" smtClean="0">
                <a:solidFill>
                  <a:srgbClr val="002060"/>
                </a:solidFill>
              </a:rPr>
              <a:t>σπουδαίο τμήμα της φυσικής κληρονομιάς μας </a:t>
            </a:r>
            <a:r>
              <a:rPr lang="el-GR" sz="2400" dirty="0" smtClean="0">
                <a:solidFill>
                  <a:srgbClr val="002060"/>
                </a:solidFill>
              </a:rPr>
              <a:t>συλλογικό </a:t>
            </a:r>
            <a:r>
              <a:rPr lang="el-GR" sz="2400" dirty="0" smtClean="0">
                <a:solidFill>
                  <a:srgbClr val="002060"/>
                </a:solidFill>
              </a:rPr>
              <a:t>κοινωνικό αγαθό </a:t>
            </a:r>
            <a:r>
              <a:rPr lang="el-GR" sz="2400" dirty="0" smtClean="0">
                <a:solidFill>
                  <a:srgbClr val="002060"/>
                </a:solidFill>
              </a:rPr>
              <a:t>&amp; ανεκτίμητο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l-GR" sz="2400" dirty="0" smtClean="0">
              <a:solidFill>
                <a:srgbClr val="002060"/>
              </a:solidFill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  φυσικό </a:t>
            </a:r>
          </a:p>
          <a:p>
            <a:pPr algn="ctr">
              <a:lnSpc>
                <a:spcPct val="80000"/>
              </a:lnSpc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  κοινωνικό </a:t>
            </a:r>
          </a:p>
          <a:p>
            <a:pPr algn="ctr">
              <a:lnSpc>
                <a:spcPct val="80000"/>
              </a:lnSpc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  πολιτιστικό </a:t>
            </a:r>
          </a:p>
          <a:p>
            <a:pPr algn="ctr">
              <a:lnSpc>
                <a:spcPct val="80000"/>
              </a:lnSpc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  οικονομικό κεφάλαιο</a:t>
            </a:r>
            <a:endParaRPr lang="el-G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002060"/>
                </a:solidFill>
              </a:rPr>
              <a:t>Οι ελληνικοί υγρότοποι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στο </a:t>
            </a:r>
            <a:r>
              <a:rPr lang="el-GR" dirty="0" err="1" smtClean="0">
                <a:solidFill>
                  <a:srgbClr val="002060"/>
                </a:solidFill>
              </a:rPr>
              <a:t>χτές</a:t>
            </a:r>
            <a:r>
              <a:rPr lang="el-GR" dirty="0" smtClean="0">
                <a:solidFill>
                  <a:srgbClr val="002060"/>
                </a:solidFill>
              </a:rPr>
              <a:t> &amp;</a:t>
            </a:r>
            <a:r>
              <a:rPr lang="el-GR" dirty="0" smtClean="0">
                <a:solidFill>
                  <a:srgbClr val="002060"/>
                </a:solidFill>
              </a:rPr>
              <a:t> </a:t>
            </a:r>
            <a:r>
              <a:rPr lang="el-GR" dirty="0" smtClean="0">
                <a:solidFill>
                  <a:srgbClr val="002060"/>
                </a:solidFill>
              </a:rPr>
              <a:t>το σήμερα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2143116"/>
            <a:ext cx="8183880" cy="41879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l-GR" sz="2400" b="1" dirty="0" smtClean="0">
                <a:solidFill>
                  <a:srgbClr val="FF0000"/>
                </a:solidFill>
              </a:rPr>
              <a:t>Κατά τις δύο τελευταίες γενιές,</a:t>
            </a:r>
            <a:r>
              <a:rPr lang="el-GR" sz="2400" b="1" dirty="0" smtClean="0"/>
              <a:t> </a:t>
            </a:r>
            <a:r>
              <a:rPr lang="el-GR" sz="2400" b="1" dirty="0" smtClean="0">
                <a:solidFill>
                  <a:srgbClr val="FF0000"/>
                </a:solidFill>
              </a:rPr>
              <a:t>μετά το</a:t>
            </a:r>
            <a:r>
              <a:rPr lang="el-GR" b="1" dirty="0" smtClean="0">
                <a:solidFill>
                  <a:srgbClr val="FF0000"/>
                </a:solidFill>
              </a:rPr>
              <a:t> </a:t>
            </a:r>
            <a:r>
              <a:rPr lang="el-GR" sz="3200" b="1" dirty="0" smtClean="0">
                <a:solidFill>
                  <a:srgbClr val="FF0000"/>
                </a:solidFill>
              </a:rPr>
              <a:t>1920</a:t>
            </a:r>
            <a:r>
              <a:rPr lang="el-GR" sz="3200" b="1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/>
              <a:t>Αποξηράνθηκαν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/>
              <a:t>τα </a:t>
            </a:r>
            <a:r>
              <a:rPr lang="el-GR" sz="4400" dirty="0" smtClean="0"/>
              <a:t>2/3 </a:t>
            </a:r>
            <a:r>
              <a:rPr lang="el-GR" dirty="0" smtClean="0"/>
              <a:t>των </a:t>
            </a:r>
            <a:r>
              <a:rPr lang="el-GR" dirty="0" err="1" smtClean="0"/>
              <a:t>υγροτοπικών</a:t>
            </a:r>
            <a:r>
              <a:rPr lang="el-GR" dirty="0" smtClean="0"/>
              <a:t> </a:t>
            </a:r>
            <a:r>
              <a:rPr lang="el-GR" dirty="0" smtClean="0"/>
              <a:t>εκτάσεων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/>
              <a:t>(</a:t>
            </a:r>
            <a:r>
              <a:rPr lang="el-GR" sz="1800" dirty="0" smtClean="0"/>
              <a:t>βλ. </a:t>
            </a:r>
            <a:r>
              <a:rPr lang="el-GR" sz="1800" dirty="0" err="1" smtClean="0"/>
              <a:t>Κωπαϊδα</a:t>
            </a:r>
            <a:r>
              <a:rPr lang="el-GR" sz="1800" dirty="0" smtClean="0"/>
              <a:t>, Κάρλα</a:t>
            </a:r>
            <a:r>
              <a:rPr lang="el-GR" dirty="0" smtClean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FF0000"/>
                </a:solidFill>
              </a:rPr>
              <a:t>Σήμερα</a:t>
            </a:r>
            <a:r>
              <a:rPr lang="el-GR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/>
              <a:t>11 </a:t>
            </a:r>
            <a:r>
              <a:rPr lang="el-GR" dirty="0" smtClean="0"/>
              <a:t>Ελληνικοί </a:t>
            </a:r>
            <a:r>
              <a:rPr lang="el-GR" dirty="0" smtClean="0"/>
              <a:t>υγρότοποι προστατεύονται από τη σύμβαση </a:t>
            </a:r>
            <a:r>
              <a:rPr lang="el-GR" dirty="0" err="1" smtClean="0"/>
              <a:t>Ραμσάρ</a:t>
            </a:r>
            <a:r>
              <a:rPr lang="el-GR" dirty="0" smtClean="0"/>
              <a:t> </a:t>
            </a:r>
            <a:r>
              <a:rPr lang="el-GR" dirty="0" smtClean="0"/>
              <a:t>1971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14348" y="285728"/>
            <a:ext cx="7858180" cy="105156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002060"/>
                </a:solidFill>
              </a:rPr>
              <a:t>Αιτίες καταστροφής υγροτόπων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500174"/>
            <a:ext cx="8143932" cy="4572032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endParaRPr lang="el-GR" sz="2600" i="1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l-GR" sz="2600" i="1" dirty="0" smtClean="0">
                <a:solidFill>
                  <a:srgbClr val="FF0000"/>
                </a:solidFill>
              </a:rPr>
              <a:t>Πριν </a:t>
            </a:r>
            <a:r>
              <a:rPr lang="el-GR" sz="2600" i="1" dirty="0" smtClean="0">
                <a:solidFill>
                  <a:srgbClr val="FF0000"/>
                </a:solidFill>
              </a:rPr>
              <a:t>το </a:t>
            </a:r>
            <a:r>
              <a:rPr lang="el-GR" sz="2600" i="1" dirty="0" smtClean="0">
                <a:solidFill>
                  <a:srgbClr val="FF0000"/>
                </a:solidFill>
              </a:rPr>
              <a:t>1960</a:t>
            </a:r>
            <a:endParaRPr lang="el-GR" sz="2600" i="1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l-GR" sz="2600" dirty="0" smtClean="0"/>
              <a:t>  	Εκμετάλλευση για </a:t>
            </a:r>
            <a:r>
              <a:rPr lang="el-GR" sz="2600" dirty="0" err="1" smtClean="0"/>
              <a:t>βραχυπρόσθεσμα</a:t>
            </a:r>
            <a:r>
              <a:rPr lang="el-GR" sz="2600" dirty="0" smtClean="0"/>
              <a:t> οφέλη</a:t>
            </a:r>
          </a:p>
          <a:p>
            <a:pPr>
              <a:buFontTx/>
              <a:buNone/>
            </a:pPr>
            <a:r>
              <a:rPr lang="el-GR" sz="2600" dirty="0" smtClean="0">
                <a:solidFill>
                  <a:srgbClr val="FF0000"/>
                </a:solidFill>
              </a:rPr>
              <a:t>+ </a:t>
            </a:r>
            <a:r>
              <a:rPr lang="el-GR" sz="2600" dirty="0" smtClean="0"/>
              <a:t>Άγνοια του ρόλου τους </a:t>
            </a:r>
            <a:endParaRPr lang="el-GR" sz="2600" dirty="0" smtClean="0"/>
          </a:p>
          <a:p>
            <a:pPr>
              <a:buFontTx/>
              <a:buNone/>
            </a:pPr>
            <a:r>
              <a:rPr lang="el-GR" sz="2600" dirty="0" smtClean="0">
                <a:solidFill>
                  <a:srgbClr val="FF0000"/>
                </a:solidFill>
              </a:rPr>
              <a:t>+</a:t>
            </a:r>
            <a:r>
              <a:rPr lang="el-GR" sz="2600" dirty="0" smtClean="0"/>
              <a:t> </a:t>
            </a:r>
            <a:r>
              <a:rPr lang="el-GR" sz="2600" dirty="0" smtClean="0"/>
              <a:t>Κυρίαρχες αντιλήψεις</a:t>
            </a:r>
            <a:endParaRPr lang="el-GR" sz="2600" i="1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l-GR" i="1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l-GR" sz="2600" i="1" dirty="0" smtClean="0">
                <a:solidFill>
                  <a:srgbClr val="FF0000"/>
                </a:solidFill>
              </a:rPr>
              <a:t>Σήμερα</a:t>
            </a:r>
          </a:p>
          <a:p>
            <a:pPr>
              <a:buFontTx/>
              <a:buNone/>
            </a:pPr>
            <a:r>
              <a:rPr lang="el-GR" sz="2600" dirty="0" smtClean="0"/>
              <a:t>	Μη ικανοποιητική εφαρμογή διεθνών συμβάσεων, κοινοτικών οδηγιών &amp; εθνικών νόμων </a:t>
            </a:r>
            <a:endParaRPr lang="el-GR" sz="2600" dirty="0" smtClean="0"/>
          </a:p>
          <a:p>
            <a:pPr>
              <a:buFontTx/>
              <a:buNone/>
            </a:pPr>
            <a:r>
              <a:rPr lang="el-GR" sz="2600" dirty="0" smtClean="0">
                <a:solidFill>
                  <a:srgbClr val="FF0000"/>
                </a:solidFill>
              </a:rPr>
              <a:t>+ </a:t>
            </a:r>
            <a:r>
              <a:rPr lang="el-GR" sz="2600" dirty="0" smtClean="0"/>
              <a:t>Ανεπαρκής ενημέρωση - ευαισθητοποίηση του κοινού </a:t>
            </a:r>
            <a:endParaRPr lang="el-GR" sz="2600" dirty="0" smtClean="0"/>
          </a:p>
          <a:p>
            <a:pPr>
              <a:buFontTx/>
              <a:buNone/>
            </a:pPr>
            <a:r>
              <a:rPr lang="el-GR" sz="2600" dirty="0" smtClean="0">
                <a:solidFill>
                  <a:srgbClr val="FF0000"/>
                </a:solidFill>
              </a:rPr>
              <a:t>+ </a:t>
            </a:r>
            <a:r>
              <a:rPr lang="el-GR" sz="2600" dirty="0" err="1" smtClean="0"/>
              <a:t>Ιδια</a:t>
            </a:r>
            <a:r>
              <a:rPr lang="el-GR" sz="2600" dirty="0" smtClean="0"/>
              <a:t> </a:t>
            </a:r>
            <a:r>
              <a:rPr lang="el-GR" sz="2600" dirty="0" smtClean="0">
                <a:solidFill>
                  <a:schemeClr val="tx2"/>
                </a:solidFill>
              </a:rPr>
              <a:t>τάση για</a:t>
            </a:r>
            <a:r>
              <a:rPr lang="el-GR" sz="2600" dirty="0" smtClean="0">
                <a:solidFill>
                  <a:srgbClr val="FF0000"/>
                </a:solidFill>
              </a:rPr>
              <a:t> </a:t>
            </a:r>
            <a:r>
              <a:rPr lang="el-GR" sz="2600" dirty="0" smtClean="0"/>
              <a:t>εκμετάλλευση για </a:t>
            </a:r>
            <a:r>
              <a:rPr lang="el-GR" sz="2600" dirty="0" err="1" smtClean="0"/>
              <a:t>βραχυπρόσθεσμα</a:t>
            </a:r>
            <a:r>
              <a:rPr lang="el-GR" sz="2600" dirty="0" smtClean="0"/>
              <a:t> </a:t>
            </a:r>
            <a:r>
              <a:rPr lang="el-GR" sz="2600" dirty="0" smtClean="0"/>
              <a:t>οφέλη</a:t>
            </a:r>
            <a:endParaRPr lang="el-GR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64291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002060"/>
                </a:solidFill>
              </a:rPr>
              <a:t>Απειλές - αλλοιώσεις υγροτόπων</a:t>
            </a:r>
            <a:br>
              <a:rPr lang="el-GR" dirty="0" smtClean="0">
                <a:solidFill>
                  <a:srgbClr val="002060"/>
                </a:solidFill>
              </a:rPr>
            </a:b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71472" y="1285860"/>
            <a:ext cx="8183880" cy="4973770"/>
          </a:xfrm>
        </p:spPr>
        <p:txBody>
          <a:bodyPr>
            <a:normAutofit fontScale="92500"/>
          </a:bodyPr>
          <a:lstStyle/>
          <a:p>
            <a:endParaRPr lang="el-GR" b="1" dirty="0" smtClean="0">
              <a:solidFill>
                <a:srgbClr val="002060"/>
              </a:solidFill>
            </a:endParaRPr>
          </a:p>
          <a:p>
            <a:r>
              <a:rPr lang="el-GR" b="1" dirty="0" smtClean="0">
                <a:solidFill>
                  <a:srgbClr val="002060"/>
                </a:solidFill>
              </a:rPr>
              <a:t>Καταστροφή </a:t>
            </a:r>
            <a:r>
              <a:rPr lang="el-GR" b="1" dirty="0" smtClean="0">
                <a:solidFill>
                  <a:srgbClr val="002060"/>
                </a:solidFill>
              </a:rPr>
              <a:t>υγροτόπων</a:t>
            </a:r>
          </a:p>
          <a:p>
            <a:pPr>
              <a:buFontTx/>
              <a:buNone/>
            </a:pPr>
            <a:r>
              <a:rPr lang="el-GR" sz="2400" dirty="0" smtClean="0">
                <a:solidFill>
                  <a:srgbClr val="002060"/>
                </a:solidFill>
              </a:rPr>
              <a:t>   </a:t>
            </a:r>
            <a:r>
              <a:rPr lang="el-GR" dirty="0" smtClean="0">
                <a:solidFill>
                  <a:srgbClr val="002060"/>
                </a:solidFill>
              </a:rPr>
              <a:t>κυριότερη </a:t>
            </a:r>
            <a:r>
              <a:rPr lang="el-GR" dirty="0" smtClean="0">
                <a:solidFill>
                  <a:srgbClr val="002060"/>
                </a:solidFill>
              </a:rPr>
              <a:t>αιτία καταστροφής: μετατροπή </a:t>
            </a:r>
            <a:r>
              <a:rPr lang="el-GR" dirty="0" err="1" smtClean="0">
                <a:solidFill>
                  <a:srgbClr val="002060"/>
                </a:solidFill>
              </a:rPr>
              <a:t>υργοτόπων</a:t>
            </a:r>
            <a:r>
              <a:rPr lang="el-GR" dirty="0" smtClean="0">
                <a:solidFill>
                  <a:srgbClr val="002060"/>
                </a:solidFill>
              </a:rPr>
              <a:t> σε αγρούς </a:t>
            </a:r>
            <a:br>
              <a:rPr lang="el-GR" dirty="0" smtClean="0">
                <a:solidFill>
                  <a:srgbClr val="002060"/>
                </a:solidFill>
              </a:rPr>
            </a:br>
            <a:endParaRPr lang="el-GR" dirty="0" smtClean="0">
              <a:solidFill>
                <a:srgbClr val="002060"/>
              </a:solidFill>
            </a:endParaRPr>
          </a:p>
          <a:p>
            <a:r>
              <a:rPr lang="el-GR" b="1" dirty="0" smtClean="0">
                <a:solidFill>
                  <a:srgbClr val="002060"/>
                </a:solidFill>
              </a:rPr>
              <a:t>Υποβάθμιση</a:t>
            </a:r>
          </a:p>
          <a:p>
            <a:pPr>
              <a:buFontTx/>
              <a:buNone/>
            </a:pPr>
            <a:r>
              <a:rPr lang="el-GR" sz="2400" dirty="0" smtClean="0">
                <a:solidFill>
                  <a:srgbClr val="002060"/>
                </a:solidFill>
              </a:rPr>
              <a:t>-   </a:t>
            </a:r>
            <a:r>
              <a:rPr lang="el-GR" dirty="0" smtClean="0">
                <a:solidFill>
                  <a:srgbClr val="002060"/>
                </a:solidFill>
              </a:rPr>
              <a:t>κατασκευής </a:t>
            </a:r>
            <a:r>
              <a:rPr lang="el-GR" dirty="0" smtClean="0">
                <a:solidFill>
                  <a:srgbClr val="002060"/>
                </a:solidFill>
              </a:rPr>
              <a:t>αρδευτικών έργων</a:t>
            </a:r>
          </a:p>
          <a:p>
            <a:pPr>
              <a:buFontTx/>
              <a:buChar char="-"/>
            </a:pPr>
            <a:r>
              <a:rPr lang="el-GR" dirty="0" smtClean="0">
                <a:solidFill>
                  <a:srgbClr val="002060"/>
                </a:solidFill>
              </a:rPr>
              <a:t> ρύπανσης κυρίως γεωργικής</a:t>
            </a:r>
            <a:endParaRPr lang="el-GR" sz="2400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el-GR" dirty="0" smtClean="0">
                <a:solidFill>
                  <a:srgbClr val="002060"/>
                </a:solidFill>
              </a:rPr>
              <a:t>κατασκευής υδροηλεκτρικών έργων</a:t>
            </a:r>
          </a:p>
          <a:p>
            <a:pPr>
              <a:buFontTx/>
              <a:buChar char="-"/>
            </a:pPr>
            <a:r>
              <a:rPr lang="el-GR" dirty="0" smtClean="0">
                <a:solidFill>
                  <a:srgbClr val="002060"/>
                </a:solidFill>
              </a:rPr>
              <a:t>χρήση τους ως πρόχειρη &amp; αδάπανη λύση για τη διάθεση υγρών - στερεών αποβλήτων</a:t>
            </a:r>
          </a:p>
          <a:p>
            <a:endParaRPr lang="el-G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50004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002060"/>
                </a:solidFill>
              </a:rPr>
              <a:t>Η ανάγκη της </a:t>
            </a:r>
            <a:r>
              <a:rPr lang="el-GR" dirty="0" err="1" smtClean="0">
                <a:solidFill>
                  <a:srgbClr val="002060"/>
                </a:solidFill>
              </a:rPr>
              <a:t>αειφορικής</a:t>
            </a:r>
            <a:r>
              <a:rPr lang="el-GR" dirty="0" smtClean="0">
                <a:solidFill>
                  <a:srgbClr val="002060"/>
                </a:solidFill>
              </a:rPr>
              <a:t> </a:t>
            </a:r>
            <a:r>
              <a:rPr lang="el-GR" dirty="0" smtClean="0">
                <a:solidFill>
                  <a:srgbClr val="002060"/>
                </a:solidFill>
              </a:rPr>
              <a:t>διαχείρισης </a:t>
            </a:r>
            <a:r>
              <a:rPr lang="el-GR" dirty="0" smtClean="0">
                <a:solidFill>
                  <a:srgbClr val="002060"/>
                </a:solidFill>
              </a:rPr>
              <a:t>των υγροτόπων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14282" y="1714488"/>
            <a:ext cx="8326756" cy="418795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el-GR" sz="2400" b="1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l-GR" sz="2400" b="1" dirty="0" smtClean="0">
                <a:solidFill>
                  <a:srgbClr val="002060"/>
                </a:solidFill>
              </a:rPr>
              <a:t>	Οι </a:t>
            </a:r>
            <a:r>
              <a:rPr lang="el-GR" sz="2400" b="1" dirty="0" smtClean="0">
                <a:solidFill>
                  <a:srgbClr val="002060"/>
                </a:solidFill>
              </a:rPr>
              <a:t>ελληνικοί υγρότοποι αποτελούν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l-GR" sz="2400" dirty="0" smtClean="0">
                <a:solidFill>
                  <a:srgbClr val="002060"/>
                </a:solidFill>
              </a:rPr>
              <a:t>σπουδαίο τμήμα της φυσικής κληρονομιάς μας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l-GR" sz="2400" dirty="0" smtClean="0">
                <a:solidFill>
                  <a:srgbClr val="002060"/>
                </a:solidFill>
              </a:rPr>
              <a:t>σημαντικό συγκριτικό πλεονέκτημα της Ελλάδας στα πλαίσια της Ευρωπαϊκής Ένωσης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l-GR" sz="2400" b="1" dirty="0" smtClean="0">
                <a:solidFill>
                  <a:srgbClr val="002060"/>
                </a:solidFill>
              </a:rPr>
              <a:t>	Χωρίς </a:t>
            </a:r>
            <a:r>
              <a:rPr lang="el-GR" sz="2400" b="1" dirty="0" smtClean="0">
                <a:solidFill>
                  <a:srgbClr val="002060"/>
                </a:solidFill>
              </a:rPr>
              <a:t>αυτούς δεν νοείται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solidFill>
                  <a:srgbClr val="002060"/>
                </a:solidFill>
              </a:rPr>
              <a:t>Αρδευτικό νερό και συνεπώς γεωργία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solidFill>
                  <a:srgbClr val="002060"/>
                </a:solidFill>
              </a:rPr>
              <a:t>Υψηλή ποιότητα ζωής στα χωριά και στις πόλεις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solidFill>
                  <a:srgbClr val="002060"/>
                </a:solidFill>
              </a:rPr>
              <a:t>Βιολογική ποικιλότητα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solidFill>
                  <a:srgbClr val="002060"/>
                </a:solidFill>
              </a:rPr>
              <a:t>Τουρισμός</a:t>
            </a:r>
          </a:p>
          <a:p>
            <a:endParaRPr lang="el-GR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5720" y="285728"/>
            <a:ext cx="8429684" cy="1928826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sz="4000" dirty="0" err="1" smtClean="0">
                <a:solidFill>
                  <a:srgbClr val="002060"/>
                </a:solidFill>
              </a:rPr>
              <a:t>Αειφορική</a:t>
            </a:r>
            <a:r>
              <a:rPr lang="el-GR" sz="4000" dirty="0" smtClean="0">
                <a:solidFill>
                  <a:srgbClr val="002060"/>
                </a:solidFill>
              </a:rPr>
              <a:t> διαχείριση υγροτόπου</a:t>
            </a:r>
            <a:r>
              <a:rPr lang="el-GR" sz="4000" dirty="0" smtClean="0">
                <a:solidFill>
                  <a:srgbClr val="002060"/>
                </a:solidFill>
              </a:rPr>
              <a:t/>
            </a:r>
            <a:br>
              <a:rPr lang="el-GR" sz="4000" dirty="0" smtClean="0">
                <a:solidFill>
                  <a:srgbClr val="002060"/>
                </a:solidFill>
              </a:rPr>
            </a:br>
            <a:endParaRPr lang="el-GR" sz="4000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2143116"/>
            <a:ext cx="8183880" cy="41879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l-GR" sz="3600" b="1" dirty="0" smtClean="0">
                <a:solidFill>
                  <a:srgbClr val="002060"/>
                </a:solidFill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sz="3600" b="1" dirty="0" smtClean="0">
                <a:solidFill>
                  <a:srgbClr val="002060"/>
                </a:solidFill>
              </a:rPr>
              <a:t>	</a:t>
            </a:r>
            <a:r>
              <a:rPr lang="el-GR" sz="3600" b="1" dirty="0" smtClean="0">
                <a:solidFill>
                  <a:srgbClr val="002060"/>
                </a:solidFill>
              </a:rPr>
              <a:t>δεν </a:t>
            </a:r>
            <a:r>
              <a:rPr lang="el-GR" sz="3600" b="1" dirty="0" smtClean="0">
                <a:solidFill>
                  <a:srgbClr val="002060"/>
                </a:solidFill>
              </a:rPr>
              <a:t>σημαίνει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	Απαγόρευση </a:t>
            </a:r>
            <a:r>
              <a:rPr lang="el-GR" dirty="0" smtClean="0">
                <a:solidFill>
                  <a:srgbClr val="002060"/>
                </a:solidFill>
              </a:rPr>
              <a:t>κάθε ανθρώπινης </a:t>
            </a:r>
            <a:r>
              <a:rPr lang="el-GR" dirty="0" smtClean="0">
                <a:solidFill>
                  <a:srgbClr val="002060"/>
                </a:solidFill>
              </a:rPr>
              <a:t>δραστηριότητας στον </a:t>
            </a:r>
            <a:r>
              <a:rPr lang="el-GR" dirty="0" smtClean="0">
                <a:solidFill>
                  <a:srgbClr val="002060"/>
                </a:solidFill>
              </a:rPr>
              <a:t>υγρότοπο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sz="3600" b="1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sz="3600" b="1" dirty="0" smtClean="0">
                <a:solidFill>
                  <a:srgbClr val="002060"/>
                </a:solidFill>
              </a:rPr>
              <a:t>	σημαίνει</a:t>
            </a:r>
            <a:endParaRPr lang="el-GR" sz="3600" b="1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l-GR" b="1" dirty="0" smtClean="0">
                <a:solidFill>
                  <a:srgbClr val="002060"/>
                </a:solidFill>
              </a:rPr>
              <a:t>Α) </a:t>
            </a:r>
            <a:r>
              <a:rPr lang="el-GR" b="1" dirty="0" err="1" smtClean="0">
                <a:solidFill>
                  <a:srgbClr val="002060"/>
                </a:solidFill>
              </a:rPr>
              <a:t>Συστημική</a:t>
            </a:r>
            <a:r>
              <a:rPr lang="el-GR" b="1" dirty="0" smtClean="0">
                <a:solidFill>
                  <a:srgbClr val="002060"/>
                </a:solidFill>
              </a:rPr>
              <a:t> προσέγγισή του υγροτόπου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b="1" dirty="0" smtClean="0">
                <a:solidFill>
                  <a:srgbClr val="002060"/>
                </a:solidFill>
              </a:rPr>
              <a:t> </a:t>
            </a:r>
            <a:endParaRPr lang="el-GR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l-GR" b="1" dirty="0" smtClean="0">
                <a:solidFill>
                  <a:srgbClr val="002060"/>
                </a:solidFill>
              </a:rPr>
              <a:t>Β) Συνετή χρήση </a:t>
            </a:r>
          </a:p>
          <a:p>
            <a:pPr>
              <a:lnSpc>
                <a:spcPct val="90000"/>
              </a:lnSpc>
            </a:pPr>
            <a:endParaRPr lang="el-GR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el-GR" b="1" dirty="0" smtClean="0">
                <a:solidFill>
                  <a:srgbClr val="002060"/>
                </a:solidFill>
              </a:rPr>
              <a:t>Γ) Ολοκληρωμένο σχέδιο διαχείρισης με αποδοχή από τον τοπική κοινωνία.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5720" y="428604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sz="2700" dirty="0" smtClean="0">
                <a:solidFill>
                  <a:srgbClr val="002060"/>
                </a:solidFill>
              </a:rPr>
              <a:t>Οι </a:t>
            </a:r>
            <a:r>
              <a:rPr lang="el-GR" sz="2700" dirty="0" smtClean="0">
                <a:solidFill>
                  <a:srgbClr val="002060"/>
                </a:solidFill>
              </a:rPr>
              <a:t>υγρότοποι - ένα αναγκαίο αντικείμενο μελέτης στο πλαίσιο της </a:t>
            </a:r>
            <a:r>
              <a:rPr lang="el-GR" sz="2700" dirty="0" smtClean="0">
                <a:solidFill>
                  <a:srgbClr val="002060"/>
                </a:solidFill>
              </a:rPr>
              <a:t>ΠΕ για την </a:t>
            </a:r>
            <a:r>
              <a:rPr lang="el-GR" sz="2700" dirty="0" err="1" smtClean="0">
                <a:solidFill>
                  <a:srgbClr val="002060"/>
                </a:solidFill>
              </a:rPr>
              <a:t>αειφορία</a:t>
            </a:r>
            <a:r>
              <a:rPr lang="el-GR" sz="2700" dirty="0" smtClean="0">
                <a:solidFill>
                  <a:srgbClr val="002060"/>
                </a:solidFill>
              </a:rPr>
              <a:t> </a:t>
            </a:r>
            <a:endParaRPr lang="el-GR" sz="2700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857364"/>
            <a:ext cx="8183880" cy="454514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l-GR" dirty="0" smtClean="0">
                <a:solidFill>
                  <a:srgbClr val="002060"/>
                </a:solidFill>
              </a:rPr>
              <a:t>	</a:t>
            </a:r>
            <a:r>
              <a:rPr lang="el-GR" dirty="0" smtClean="0">
                <a:solidFill>
                  <a:srgbClr val="002060"/>
                </a:solidFill>
              </a:rPr>
              <a:t>Σήμερα</a:t>
            </a:r>
            <a:r>
              <a:rPr lang="el-GR" dirty="0" smtClean="0">
                <a:solidFill>
                  <a:srgbClr val="002060"/>
                </a:solidFill>
              </a:rPr>
              <a:t>: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- </a:t>
            </a:r>
            <a:r>
              <a:rPr lang="el-GR" dirty="0" smtClean="0">
                <a:solidFill>
                  <a:srgbClr val="002060"/>
                </a:solidFill>
              </a:rPr>
              <a:t>Οι </a:t>
            </a:r>
            <a:r>
              <a:rPr lang="el-GR" dirty="0" smtClean="0">
                <a:solidFill>
                  <a:srgbClr val="002060"/>
                </a:solidFill>
              </a:rPr>
              <a:t>κίνδυνοι για την υποβάθμιση των υγροτόπων, εξακολουθούν να υπάρχουν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- Η ευαισθητοποίηση των μαθητών, σε θέματα σχετικά με τις λειτουργίες των υγροτόπων, κατέχει θεμελιακή θέση στο πλαίσιο της στρατηγικής για τη διαχείρισή τους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endParaRPr lang="el-G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85723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Η Περιβαλλοντική Εκπαίδευση </a:t>
            </a:r>
            <a:r>
              <a:rPr lang="el-GR" dirty="0" smtClean="0">
                <a:solidFill>
                  <a:srgbClr val="002060"/>
                </a:solidFill>
              </a:rPr>
              <a:t>για την </a:t>
            </a:r>
            <a:r>
              <a:rPr lang="el-GR" dirty="0" err="1" smtClean="0">
                <a:solidFill>
                  <a:srgbClr val="002060"/>
                </a:solidFill>
              </a:rPr>
              <a:t>αειφορία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2285992"/>
            <a:ext cx="8183880" cy="41879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l-GR" b="1" dirty="0" smtClean="0">
                <a:solidFill>
                  <a:srgbClr val="009900"/>
                </a:solidFill>
              </a:rPr>
              <a:t>	</a:t>
            </a:r>
            <a:r>
              <a:rPr lang="el-GR" dirty="0" smtClean="0">
                <a:solidFill>
                  <a:srgbClr val="002060"/>
                </a:solidFill>
              </a:rPr>
              <a:t>θα </a:t>
            </a:r>
            <a:r>
              <a:rPr lang="el-GR" dirty="0" smtClean="0">
                <a:solidFill>
                  <a:srgbClr val="002060"/>
                </a:solidFill>
              </a:rPr>
              <a:t>μπορούσε να διαδραματίσει σημαντικό ρόλο: </a:t>
            </a:r>
            <a:br>
              <a:rPr lang="el-GR" dirty="0" smtClean="0">
                <a:solidFill>
                  <a:srgbClr val="002060"/>
                </a:solidFill>
              </a:rPr>
            </a:br>
            <a:endParaRPr lang="en-US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002060"/>
                </a:solidFill>
              </a:rPr>
              <a:t>	</a:t>
            </a:r>
            <a:r>
              <a:rPr lang="el-GR" dirty="0" smtClean="0">
                <a:solidFill>
                  <a:srgbClr val="002060"/>
                </a:solidFill>
              </a:rPr>
              <a:t>- να δομήσει βασικές οικολογικές έννοιες και εργαλεία σκέψης (διεπιστημονικότητα, σύνθετη </a:t>
            </a:r>
            <a:r>
              <a:rPr lang="el-GR" dirty="0" err="1" smtClean="0">
                <a:solidFill>
                  <a:srgbClr val="002060"/>
                </a:solidFill>
              </a:rPr>
              <a:t>συστημική</a:t>
            </a:r>
            <a:r>
              <a:rPr lang="el-GR" dirty="0" smtClean="0">
                <a:solidFill>
                  <a:srgbClr val="002060"/>
                </a:solidFill>
              </a:rPr>
              <a:t> σκέψη),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- να αντιμετωπίσει τις παρανοήσεις για τις λειτουργίες και το ρόλο των υγροτόπων και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- να διαμορφώσει ένα σύστημα στάσεων και αξιών, ικανό να συμβάλει στην προστασία των υγροτόπων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71472" y="1071546"/>
            <a:ext cx="8183880" cy="1051560"/>
          </a:xfrm>
        </p:spPr>
        <p:txBody>
          <a:bodyPr>
            <a:noAutofit/>
          </a:bodyPr>
          <a:lstStyle/>
          <a:p>
            <a:r>
              <a:rPr lang="el-GR" sz="3200" b="0" dirty="0" smtClean="0">
                <a:solidFill>
                  <a:srgbClr val="002060"/>
                </a:solidFill>
              </a:rPr>
              <a:t>Οι </a:t>
            </a:r>
            <a:r>
              <a:rPr lang="el-GR" sz="3200" b="0" dirty="0" smtClean="0">
                <a:solidFill>
                  <a:srgbClr val="002060"/>
                </a:solidFill>
              </a:rPr>
              <a:t>υγρότοποι… </a:t>
            </a:r>
            <a:r>
              <a:rPr lang="el-GR" sz="3200" b="0" dirty="0" smtClean="0">
                <a:solidFill>
                  <a:srgbClr val="002060"/>
                </a:solidFill>
              </a:rPr>
              <a:t/>
            </a:r>
            <a:br>
              <a:rPr lang="el-GR" sz="3200" b="0" dirty="0" smtClean="0">
                <a:solidFill>
                  <a:srgbClr val="002060"/>
                </a:solidFill>
              </a:rPr>
            </a:b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2000240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el-GR" dirty="0" smtClean="0">
                <a:solidFill>
                  <a:srgbClr val="002060"/>
                </a:solidFill>
              </a:rPr>
              <a:t>	ένα </a:t>
            </a:r>
          </a:p>
          <a:p>
            <a:pPr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Προκλητικό</a:t>
            </a:r>
          </a:p>
          <a:p>
            <a:pPr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προνομιούχο </a:t>
            </a:r>
            <a:endParaRPr lang="el-GR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l-GR" dirty="0" smtClean="0">
                <a:solidFill>
                  <a:srgbClr val="002060"/>
                </a:solidFill>
              </a:rPr>
              <a:t>ελκυστικό  </a:t>
            </a:r>
          </a:p>
          <a:p>
            <a:pPr>
              <a:buNone/>
            </a:pPr>
            <a:r>
              <a:rPr lang="el-GR" dirty="0" smtClean="0">
                <a:solidFill>
                  <a:srgbClr val="002060"/>
                </a:solidFill>
              </a:rPr>
              <a:t>	</a:t>
            </a:r>
            <a:r>
              <a:rPr lang="el-GR" dirty="0" smtClean="0">
                <a:solidFill>
                  <a:srgbClr val="002060"/>
                </a:solidFill>
              </a:rPr>
              <a:t>αντικείμενο </a:t>
            </a:r>
            <a:r>
              <a:rPr lang="el-GR" dirty="0" smtClean="0">
                <a:solidFill>
                  <a:srgbClr val="002060"/>
                </a:solidFill>
              </a:rPr>
              <a:t>μελέτης στο πλαίσιο της ΠΕ για την </a:t>
            </a:r>
            <a:r>
              <a:rPr lang="el-GR" dirty="0" err="1" smtClean="0">
                <a:solidFill>
                  <a:srgbClr val="002060"/>
                </a:solidFill>
              </a:rPr>
              <a:t>αειφορία</a:t>
            </a:r>
            <a:endParaRPr 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14348" y="71435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002060"/>
                </a:solidFill>
              </a:rPr>
              <a:t>Προκλητικό…</a:t>
            </a: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85720" y="2000240"/>
            <a:ext cx="8183880" cy="41879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	Η </a:t>
            </a:r>
            <a:r>
              <a:rPr lang="el-GR" dirty="0" smtClean="0">
                <a:solidFill>
                  <a:srgbClr val="002060"/>
                </a:solidFill>
              </a:rPr>
              <a:t>πολυπλοκότητα τους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	μας φέρνει αντιμέτωπους με τη </a:t>
            </a:r>
            <a:r>
              <a:rPr lang="el-GR" b="1" i="1" dirty="0" smtClean="0">
                <a:solidFill>
                  <a:srgbClr val="002060"/>
                </a:solidFill>
              </a:rPr>
              <a:t>διεπιστημονικότητα,</a:t>
            </a:r>
            <a:r>
              <a:rPr lang="el-GR" b="1" dirty="0" smtClean="0">
                <a:solidFill>
                  <a:srgbClr val="002060"/>
                </a:solidFill>
              </a:rPr>
              <a:t> </a:t>
            </a:r>
            <a:r>
              <a:rPr lang="el-GR" dirty="0" smtClean="0">
                <a:solidFill>
                  <a:srgbClr val="002060"/>
                </a:solidFill>
              </a:rPr>
              <a:t>η οποία είναι πρόκληση και ζητούμενο στην ΠΕ. 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	</a:t>
            </a:r>
            <a:r>
              <a:rPr lang="el-GR" dirty="0" smtClean="0">
                <a:solidFill>
                  <a:srgbClr val="002060"/>
                </a:solidFill>
              </a:rPr>
              <a:t>Η </a:t>
            </a:r>
            <a:r>
              <a:rPr lang="el-GR" dirty="0" smtClean="0">
                <a:solidFill>
                  <a:srgbClr val="002060"/>
                </a:solidFill>
              </a:rPr>
              <a:t>μελέτη προβλημάτων, σχετικών με την ορθολογική διαχείριση των υγροτόπων,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	μας φέρνει αντιμέτωπους με την έννοια της </a:t>
            </a:r>
            <a:r>
              <a:rPr lang="el-GR" b="1" i="1" dirty="0" err="1" smtClean="0">
                <a:solidFill>
                  <a:srgbClr val="002060"/>
                </a:solidFill>
              </a:rPr>
              <a:t>αειφορίας</a:t>
            </a:r>
            <a:r>
              <a:rPr lang="el-GR" b="1" dirty="0" smtClean="0">
                <a:solidFill>
                  <a:srgbClr val="002060"/>
                </a:solidFill>
              </a:rPr>
              <a:t> </a:t>
            </a:r>
            <a:endParaRPr lang="el-GR" b="1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dirty="0" smtClean="0">
                <a:solidFill>
                  <a:srgbClr val="002060"/>
                </a:solidFill>
              </a:rPr>
              <a:t>	η οποία είναι επίσης πρόκληση και ζητούμενο στην ΠΕ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8183880" cy="105156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l-GR" dirty="0" smtClean="0">
                <a:solidFill>
                  <a:srgbClr val="002060"/>
                </a:solidFill>
              </a:rPr>
              <a:t/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sz="3200" dirty="0" smtClean="0">
                <a:solidFill>
                  <a:srgbClr val="002060"/>
                </a:solidFill>
              </a:rPr>
              <a:t/>
            </a:r>
            <a:br>
              <a:rPr lang="el-GR" sz="3200" dirty="0" smtClean="0">
                <a:solidFill>
                  <a:srgbClr val="002060"/>
                </a:solidFill>
              </a:rPr>
            </a:b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714356"/>
            <a:ext cx="8183880" cy="518808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l-GR" b="1" dirty="0" smtClean="0">
                <a:solidFill>
                  <a:srgbClr val="002060"/>
                </a:solidFill>
              </a:rPr>
              <a:t>	</a:t>
            </a:r>
            <a:r>
              <a:rPr lang="el-GR" sz="3200" b="1" dirty="0" smtClean="0">
                <a:solidFill>
                  <a:srgbClr val="002060"/>
                </a:solidFill>
              </a:rPr>
              <a:t>Προνομιούχο… </a:t>
            </a:r>
          </a:p>
          <a:p>
            <a:pPr>
              <a:lnSpc>
                <a:spcPct val="90000"/>
              </a:lnSpc>
              <a:buNone/>
            </a:pPr>
            <a:endParaRPr lang="el-GR" sz="3200" b="1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el-GR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l-GR" dirty="0" smtClean="0">
                <a:solidFill>
                  <a:srgbClr val="002060"/>
                </a:solidFill>
              </a:rPr>
              <a:t>	η </a:t>
            </a:r>
            <a:r>
              <a:rPr lang="el-GR" dirty="0" smtClean="0">
                <a:solidFill>
                  <a:srgbClr val="002060"/>
                </a:solidFill>
              </a:rPr>
              <a:t>προσέγγιση τέτοιων σύνθετων φαινομένων, μπορεί να συμβάλει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	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- 	στην </a:t>
            </a:r>
            <a:r>
              <a:rPr lang="el-GR" dirty="0" smtClean="0">
                <a:solidFill>
                  <a:srgbClr val="002060"/>
                </a:solidFill>
              </a:rPr>
              <a:t>ανάπτυξη της </a:t>
            </a:r>
            <a:r>
              <a:rPr lang="el-GR" i="1" dirty="0" smtClean="0">
                <a:solidFill>
                  <a:srgbClr val="002060"/>
                </a:solidFill>
              </a:rPr>
              <a:t>οικολογικής </a:t>
            </a:r>
            <a:r>
              <a:rPr lang="el-GR" i="1" dirty="0" smtClean="0">
                <a:solidFill>
                  <a:srgbClr val="002060"/>
                </a:solidFill>
              </a:rPr>
              <a:t>	αντίληψης</a:t>
            </a:r>
            <a:r>
              <a:rPr lang="el-GR" dirty="0" smtClean="0">
                <a:solidFill>
                  <a:srgbClr val="002060"/>
                </a:solidFill>
              </a:rPr>
              <a:t> </a:t>
            </a:r>
            <a:r>
              <a:rPr lang="el-GR" dirty="0" smtClean="0">
                <a:solidFill>
                  <a:srgbClr val="002060"/>
                </a:solidFill>
              </a:rPr>
              <a:t>και </a:t>
            </a:r>
            <a:r>
              <a:rPr lang="el-GR" i="1" dirty="0" smtClean="0">
                <a:solidFill>
                  <a:srgbClr val="002060"/>
                </a:solidFill>
              </a:rPr>
              <a:t>σκέψης</a:t>
            </a:r>
            <a:r>
              <a:rPr lang="el-GR" dirty="0" smtClean="0">
                <a:solidFill>
                  <a:srgbClr val="002060"/>
                </a:solidFill>
              </a:rPr>
              <a:t> και 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-	στη </a:t>
            </a:r>
            <a:r>
              <a:rPr lang="el-GR" dirty="0" smtClean="0">
                <a:solidFill>
                  <a:srgbClr val="002060"/>
                </a:solidFill>
              </a:rPr>
              <a:t>σταδιακή διαμόρφωση της </a:t>
            </a:r>
            <a:r>
              <a:rPr lang="el-GR" dirty="0" smtClean="0">
                <a:solidFill>
                  <a:srgbClr val="002060"/>
                </a:solidFill>
              </a:rPr>
              <a:t>	</a:t>
            </a:r>
            <a:r>
              <a:rPr lang="el-GR" b="1" i="1" dirty="0" smtClean="0">
                <a:solidFill>
                  <a:srgbClr val="002060"/>
                </a:solidFill>
              </a:rPr>
              <a:t>σύνθετης </a:t>
            </a:r>
            <a:r>
              <a:rPr lang="el-GR" b="1" i="1" dirty="0" err="1" smtClean="0">
                <a:solidFill>
                  <a:srgbClr val="002060"/>
                </a:solidFill>
              </a:rPr>
              <a:t>συστημικής</a:t>
            </a:r>
            <a:r>
              <a:rPr lang="el-GR" b="1" i="1" dirty="0" smtClean="0">
                <a:solidFill>
                  <a:srgbClr val="002060"/>
                </a:solidFill>
              </a:rPr>
              <a:t> σκέψης, </a:t>
            </a:r>
            <a:r>
              <a:rPr lang="el-GR" i="1" dirty="0" smtClean="0">
                <a:solidFill>
                  <a:srgbClr val="002060"/>
                </a:solidFill>
              </a:rPr>
              <a:t/>
            </a:r>
            <a:br>
              <a:rPr lang="el-GR" i="1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	</a:t>
            </a:r>
            <a:br>
              <a:rPr lang="el-GR" dirty="0" smtClean="0">
                <a:solidFill>
                  <a:srgbClr val="002060"/>
                </a:solidFill>
              </a:rPr>
            </a:br>
            <a:r>
              <a:rPr lang="el-GR" dirty="0" smtClean="0">
                <a:solidFill>
                  <a:srgbClr val="002060"/>
                </a:solidFill>
              </a:rPr>
              <a:t>απαραίτητο εργαλείο στη σύγχρονη εποχή. </a:t>
            </a:r>
            <a:endParaRPr lang="el-G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3880" cy="1051560"/>
          </a:xfrm>
        </p:spPr>
        <p:txBody>
          <a:bodyPr>
            <a:normAutofit/>
          </a:bodyPr>
          <a:lstStyle/>
          <a:p>
            <a:r>
              <a:rPr lang="el-GR" dirty="0" smtClean="0">
                <a:solidFill>
                  <a:srgbClr val="002060"/>
                </a:solidFill>
              </a:rPr>
              <a:t>Ελκυστικό…</a:t>
            </a:r>
            <a:endParaRPr lang="el-GR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857364"/>
            <a:ext cx="8183880" cy="4187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dirty="0" smtClean="0">
                <a:solidFill>
                  <a:srgbClr val="009900"/>
                </a:solidFill>
              </a:rPr>
              <a:t/>
            </a:r>
            <a:br>
              <a:rPr lang="el-GR" sz="2400" dirty="0" smtClean="0">
                <a:solidFill>
                  <a:srgbClr val="009900"/>
                </a:solidFill>
              </a:rPr>
            </a:br>
            <a:r>
              <a:rPr lang="el-GR" sz="2400" dirty="0" smtClean="0">
                <a:solidFill>
                  <a:srgbClr val="002060"/>
                </a:solidFill>
              </a:rPr>
              <a:t>- </a:t>
            </a:r>
            <a:r>
              <a:rPr lang="el-GR" sz="2200" dirty="0" smtClean="0">
                <a:solidFill>
                  <a:srgbClr val="002060"/>
                </a:solidFill>
              </a:rPr>
              <a:t>Η ποικιλότητα των βιοτόπων, της βιοκοινότητας &amp; του τοπίου, τους καθιστά ελκυστικούς χώρους που ασκούν ιδιαίτερη γοητεία στους μαθητές. </a:t>
            </a:r>
            <a:endParaRPr lang="el-GR" sz="22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l-GR" sz="22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l-GR" sz="2200" dirty="0" smtClean="0">
                <a:solidFill>
                  <a:srgbClr val="002060"/>
                </a:solidFill>
              </a:rPr>
              <a:t>	- Προσφέρονται </a:t>
            </a:r>
            <a:r>
              <a:rPr lang="el-GR" sz="2200" dirty="0" smtClean="0">
                <a:solidFill>
                  <a:srgbClr val="002060"/>
                </a:solidFill>
              </a:rPr>
              <a:t>για εκπαίδευση καθώς επιτρέπουν την ανάπτυξη ποικίλων δραστηριοτήτων, διδακτικών μεθόδων και εργαλείων (παρατηρήσεις υδρόβιων πουλιών, μελέτες πεδίου, πειράματα). </a:t>
            </a:r>
            <a:br>
              <a:rPr lang="el-GR" sz="2200" dirty="0" smtClean="0">
                <a:solidFill>
                  <a:srgbClr val="002060"/>
                </a:solidFill>
              </a:rPr>
            </a:br>
            <a:endParaRPr lang="el-GR" sz="2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183880" cy="357190"/>
          </a:xfrm>
        </p:spPr>
        <p:txBody>
          <a:bodyPr>
            <a:noAutofit/>
          </a:bodyPr>
          <a:lstStyle/>
          <a:p>
            <a:pPr algn="ctr"/>
            <a:r>
              <a:rPr lang="el-GR" sz="2800" dirty="0" smtClean="0">
                <a:solidFill>
                  <a:srgbClr val="002060"/>
                </a:solidFill>
              </a:rPr>
              <a:t>Ελληνικοί υγρότοποι </a:t>
            </a:r>
            <a:br>
              <a:rPr lang="el-GR" sz="2800" dirty="0" smtClean="0">
                <a:solidFill>
                  <a:srgbClr val="002060"/>
                </a:solidFill>
              </a:rPr>
            </a:br>
            <a:r>
              <a:rPr lang="el-GR" sz="2800" dirty="0" smtClean="0">
                <a:solidFill>
                  <a:srgbClr val="002060"/>
                </a:solidFill>
              </a:rPr>
              <a:t>σύμβασης </a:t>
            </a:r>
            <a:r>
              <a:rPr lang="el-GR" sz="2800" dirty="0" err="1" smtClean="0">
                <a:solidFill>
                  <a:srgbClr val="002060"/>
                </a:solidFill>
              </a:rPr>
              <a:t>Ραμσάρ</a:t>
            </a:r>
            <a:r>
              <a:rPr lang="el-GR" sz="2800" dirty="0" smtClean="0">
                <a:solidFill>
                  <a:srgbClr val="002060"/>
                </a:solidFill>
              </a:rPr>
              <a:t> </a:t>
            </a:r>
            <a:r>
              <a:rPr lang="el-GR" sz="2800" dirty="0" smtClean="0">
                <a:solidFill>
                  <a:srgbClr val="002060"/>
                </a:solidFill>
              </a:rPr>
              <a:t>1971</a:t>
            </a:r>
            <a:endParaRPr lang="el-GR" sz="2800" dirty="0">
              <a:solidFill>
                <a:srgbClr val="00206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643050"/>
            <a:ext cx="8183880" cy="464347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Δέλτα ποταμού Έβρου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Δέλτα ποταμού Νέστου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Δέλτα ποταμού Αξιού-Λουδία-Αλιάκμονα και Αλυκής Κίτρους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Λίμνη Μητρικού Ροδόπης και Λιμνοθάλασσες Ροδόπης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Λίμνη </a:t>
            </a:r>
            <a:r>
              <a:rPr lang="el-GR" sz="1800" b="1" dirty="0" err="1" smtClean="0">
                <a:solidFill>
                  <a:srgbClr val="0070C0"/>
                </a:solidFill>
              </a:rPr>
              <a:t>Βιστωνίδα</a:t>
            </a:r>
            <a:r>
              <a:rPr lang="el-GR" sz="1800" b="1" dirty="0" smtClean="0">
                <a:solidFill>
                  <a:srgbClr val="0070C0"/>
                </a:solidFill>
              </a:rPr>
              <a:t> και Λιμνοθάλασσα Πόρτο </a:t>
            </a:r>
            <a:r>
              <a:rPr lang="el-GR" sz="1800" b="1" dirty="0" smtClean="0">
                <a:solidFill>
                  <a:srgbClr val="0070C0"/>
                </a:solidFill>
              </a:rPr>
              <a:t>– </a:t>
            </a:r>
            <a:r>
              <a:rPr lang="el-GR" sz="1800" b="1" dirty="0" err="1" smtClean="0">
                <a:solidFill>
                  <a:srgbClr val="0070C0"/>
                </a:solidFill>
              </a:rPr>
              <a:t>Λάγος</a:t>
            </a:r>
            <a:r>
              <a:rPr lang="el-GR" sz="1800" b="1" dirty="0" smtClean="0">
                <a:solidFill>
                  <a:srgbClr val="0070C0"/>
                </a:solidFill>
              </a:rPr>
              <a:t> </a:t>
            </a:r>
            <a:endParaRPr lang="el-GR" sz="1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Λίμνη Τεχνητή </a:t>
            </a:r>
            <a:r>
              <a:rPr lang="el-GR" sz="1800" b="1" dirty="0" err="1" smtClean="0">
                <a:solidFill>
                  <a:srgbClr val="0070C0"/>
                </a:solidFill>
              </a:rPr>
              <a:t>Κερκίνης</a:t>
            </a:r>
            <a:endParaRPr lang="el-GR" sz="1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Λίμνη Βόλβη και Κορώνεια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Λίμνη Μικρή Πρέσπα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Αμβρακικός κόλπος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Λιμνοθάλασσα Μεσολογγίου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l-GR" sz="1800" b="1" dirty="0" smtClean="0">
                <a:solidFill>
                  <a:srgbClr val="0070C0"/>
                </a:solidFill>
              </a:rPr>
              <a:t>Λιμνοθάλασσα </a:t>
            </a:r>
            <a:r>
              <a:rPr lang="el-GR" sz="1800" b="1" dirty="0" err="1" smtClean="0">
                <a:solidFill>
                  <a:srgbClr val="0070C0"/>
                </a:solidFill>
              </a:rPr>
              <a:t>Κοτύχι</a:t>
            </a:r>
            <a:r>
              <a:rPr lang="el-GR" sz="1800" b="1" dirty="0" smtClean="0">
                <a:solidFill>
                  <a:srgbClr val="0070C0"/>
                </a:solidFill>
              </a:rPr>
              <a:t> – Δάσος </a:t>
            </a:r>
            <a:r>
              <a:rPr lang="el-GR" sz="1800" b="1" dirty="0" err="1" smtClean="0">
                <a:solidFill>
                  <a:srgbClr val="0070C0"/>
                </a:solidFill>
              </a:rPr>
              <a:t>στροφυλιάς</a:t>
            </a:r>
            <a:r>
              <a:rPr lang="el-GR" sz="1800" b="1" dirty="0" smtClean="0">
                <a:solidFill>
                  <a:srgbClr val="0070C0"/>
                </a:solidFill>
              </a:rPr>
              <a:t> </a:t>
            </a:r>
          </a:p>
          <a:p>
            <a:pPr>
              <a:spcBef>
                <a:spcPts val="600"/>
              </a:spcBef>
            </a:pPr>
            <a:endParaRPr lang="el-GR" sz="18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nest Penduline Tit3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7938"/>
            <a:ext cx="9144000" cy="68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1 - Τίτλος"/>
          <p:cNvSpPr txBox="1">
            <a:spLocks/>
          </p:cNvSpPr>
          <p:nvPr/>
        </p:nvSpPr>
        <p:spPr>
          <a:xfrm>
            <a:off x="214282" y="4643446"/>
            <a:ext cx="8183880" cy="1051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ευχαριστώ</a:t>
            </a:r>
            <a:br>
              <a:rPr kumimoji="0" lang="el-G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l-GR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Άποψη">
  <a:themeElements>
    <a:clrScheme name="Άποψη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Άποψη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Άποψ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130</TotalTime>
  <Words>243</Words>
  <PresentationFormat>Προβολή στην οθόνη (4:3)</PresentationFormat>
  <Paragraphs>147</Paragraphs>
  <Slides>22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3" baseType="lpstr">
      <vt:lpstr>Άποψη</vt:lpstr>
      <vt:lpstr>«Η Αξία των υγροτόπων &amp;  Η Σημασία της προσέγγισής τους στο πλαίσιο της Περιβαλλοντικής Εκπαίδευσης  για την αειφορία»  </vt:lpstr>
      <vt:lpstr>   378 Υγρότοποι καλύπτουν 2 εκατομμύρια στρέμματα  βρίσκεται σε πλεονεκτική θέση στη διαθεσιμότητα γλυκού νερού, συγκριτικά με άλλες Μεσογειακές χώρες    (απογραφή 1993, Ελληνικό Κέντρο Βιοτόπων-υγροτόπων και ΥΠΕΧΩΔΕ)  </vt:lpstr>
      <vt:lpstr>Μια Παλιά Κυρίαρχη αντίληψη για τους υγροτόπους   υγρότοποι = άχρηστοι τόποι με κουνούπια  &amp; εστίες μόλυνσης   </vt:lpstr>
      <vt:lpstr>αποξήρανση υγροτόπων  Αγουλινίτσα, Κάρλα, Κωπαίδα, Λεσίνι, Γρεβενά   </vt:lpstr>
      <vt:lpstr>πολύπλοκα συστήματα που χαρακτηρίζονται από …  -Υδρολογική κατάσταση -Τύπο εδάφους -Τύπο Βλάστησης </vt:lpstr>
      <vt:lpstr>  Τύποι υγροτόπων </vt:lpstr>
      <vt:lpstr>  Οι υγρότοποι  Μπορεί να είναι … </vt:lpstr>
      <vt:lpstr> </vt:lpstr>
      <vt:lpstr>Αξίες υγροτόπων</vt:lpstr>
      <vt:lpstr>Οι ελληνικοί υγρότοποι  στο χτές &amp; το σήμερα</vt:lpstr>
      <vt:lpstr>Αιτίες καταστροφής υγροτόπων</vt:lpstr>
      <vt:lpstr>Απειλές - αλλοιώσεις υγροτόπων </vt:lpstr>
      <vt:lpstr>Η ανάγκη της αειφορικής διαχείρισης των υγροτόπων</vt:lpstr>
      <vt:lpstr>     Αειφορική διαχείριση υγροτόπου </vt:lpstr>
      <vt:lpstr>  Οι υγρότοποι - ένα αναγκαίο αντικείμενο μελέτης στο πλαίσιο της ΠΕ για την αειφορία </vt:lpstr>
      <vt:lpstr>   Η Περιβαλλοντική Εκπαίδευση για την αειφορία</vt:lpstr>
      <vt:lpstr>Οι υγρότοποι…  </vt:lpstr>
      <vt:lpstr>Προκλητικό… </vt:lpstr>
      <vt:lpstr>   </vt:lpstr>
      <vt:lpstr>Ελκυστικό…</vt:lpstr>
      <vt:lpstr>Ελληνικοί υγρότοποι  σύμβασης Ραμσάρ 1971</vt:lpstr>
      <vt:lpstr>Διαφάνεια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«Η Αξία των υγροτόπων &amp;  Η Σημασία της προσέγγισής τους στο πλαίσιο της Περιβαλλοντικής Εκπαίδευσης  για την αειφορία»  </dc:title>
  <dc:creator>User</dc:creator>
  <cp:lastModifiedBy>User</cp:lastModifiedBy>
  <cp:revision>57</cp:revision>
  <dcterms:created xsi:type="dcterms:W3CDTF">2020-01-21T22:06:56Z</dcterms:created>
  <dcterms:modified xsi:type="dcterms:W3CDTF">2020-01-22T00:23:30Z</dcterms:modified>
</cp:coreProperties>
</file>